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Roboto-bold.fntdata"/><Relationship Id="rId10" Type="http://schemas.openxmlformats.org/officeDocument/2006/relationships/slide" Target="slides/slide5.xml"/><Relationship Id="rId21" Type="http://schemas.openxmlformats.org/officeDocument/2006/relationships/font" Target="fonts/Roboto-regular.fntdata"/><Relationship Id="rId13" Type="http://schemas.openxmlformats.org/officeDocument/2006/relationships/slide" Target="slides/slide8.xml"/><Relationship Id="rId24" Type="http://schemas.openxmlformats.org/officeDocument/2006/relationships/font" Target="fonts/Roboto-boldItalic.fntdata"/><Relationship Id="rId12" Type="http://schemas.openxmlformats.org/officeDocument/2006/relationships/slide" Target="slides/slide7.xml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424f48c5e_6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424f48c5e_6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424f48c5e_6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424f48c5e_6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424f48c5e_6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424f48c5e_6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424f48c5e_6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424f48c5e_6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424f48c5e_6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424f48c5e_6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424f48c5e_7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424f48c5e_7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424f48c5e_7_2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424f48c5e_7_2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424f48c5e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424f48c5e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Approximation itself is implemented in hardware, but the user interface is in software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Voltage regulator controls the supply voltage provided to the sensor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User defined tolerances given to the driver  -&gt; driver controls voltage regulator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Sensor data is being </a:t>
            </a:r>
            <a:r>
              <a:rPr lang="en"/>
              <a:t>approximated</a:t>
            </a:r>
            <a:r>
              <a:rPr lang="en"/>
              <a:t> by error </a:t>
            </a:r>
            <a:r>
              <a:rPr lang="en"/>
              <a:t>introduced</a:t>
            </a:r>
            <a:r>
              <a:rPr lang="en"/>
              <a:t> in undervolting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424f48c5e_6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424f48c5e_6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Power consuming: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in state of the art sensors...</a:t>
            </a:r>
            <a:r>
              <a:rPr lang="en">
                <a:solidFill>
                  <a:schemeClr val="dk1"/>
                </a:solidFill>
              </a:rPr>
              <a:t>p</a:t>
            </a:r>
            <a:r>
              <a:rPr lang="en">
                <a:solidFill>
                  <a:schemeClr val="dk1"/>
                </a:solidFill>
              </a:rPr>
              <a:t>ower used in </a:t>
            </a:r>
            <a:r>
              <a:rPr lang="en" u="sng">
                <a:solidFill>
                  <a:schemeClr val="dk1"/>
                </a:solidFill>
              </a:rPr>
              <a:t>accessing</a:t>
            </a:r>
            <a:r>
              <a:rPr lang="en">
                <a:solidFill>
                  <a:schemeClr val="dk1"/>
                </a:solidFill>
              </a:rPr>
              <a:t> sensor may be greater than or equal to the computational elements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Graph shows relative power dissipation while active… all but one sensor use more power than the processor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Why </a:t>
            </a:r>
            <a:r>
              <a:rPr lang="en"/>
              <a:t>candidates</a:t>
            </a:r>
            <a:r>
              <a:rPr lang="en"/>
              <a:t>: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First, sensors are typically </a:t>
            </a:r>
            <a:r>
              <a:rPr lang="en" u="sng"/>
              <a:t>stateless</a:t>
            </a:r>
            <a:r>
              <a:rPr lang="en"/>
              <a:t>, so that errors do not propagate to affect the next sample.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Second, sensor </a:t>
            </a:r>
            <a:r>
              <a:rPr lang="en" u="sng"/>
              <a:t>interaction</a:t>
            </a:r>
            <a:r>
              <a:rPr lang="en"/>
              <a:t> is usually  </a:t>
            </a:r>
            <a:r>
              <a:rPr lang="en" u="sng"/>
              <a:t>transactional</a:t>
            </a:r>
            <a:r>
              <a:rPr lang="en"/>
              <a:t>: so observed values have little influence in time.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Third, because sensors are primarily </a:t>
            </a:r>
            <a:r>
              <a:rPr lang="en" u="sng"/>
              <a:t>analog </a:t>
            </a:r>
            <a:r>
              <a:rPr lang="en"/>
              <a:t>circuits, they can </a:t>
            </a:r>
            <a:r>
              <a:rPr lang="en" u="sng"/>
              <a:t>tolerate</a:t>
            </a:r>
            <a:r>
              <a:rPr lang="en"/>
              <a:t> certain AC mechanisms that can lead to failures in digital microprocessors</a:t>
            </a:r>
            <a:endParaRPr/>
          </a:p>
          <a:p>
            <a:pPr indent="4572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A399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A3990"/>
                </a:solidFill>
              </a:rPr>
              <a:t>Conventional improvements:</a:t>
            </a:r>
            <a:endParaRPr>
              <a:solidFill>
                <a:srgbClr val="2A3990"/>
              </a:solidFill>
            </a:endParaRPr>
          </a:p>
          <a:p>
            <a:pPr indent="4572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3990"/>
              </a:buClr>
              <a:buSzPts val="1100"/>
              <a:buFont typeface="Arial"/>
              <a:buNone/>
            </a:pPr>
            <a:r>
              <a:rPr lang="en">
                <a:solidFill>
                  <a:srgbClr val="2A3990"/>
                </a:solidFill>
              </a:rPr>
              <a:t>Typically </a:t>
            </a:r>
            <a:r>
              <a:rPr lang="en" u="sng">
                <a:solidFill>
                  <a:srgbClr val="2A3990"/>
                </a:solidFill>
              </a:rPr>
              <a:t>computational</a:t>
            </a:r>
            <a:r>
              <a:rPr lang="en">
                <a:solidFill>
                  <a:srgbClr val="2A3990"/>
                </a:solidFill>
              </a:rPr>
              <a:t> and </a:t>
            </a:r>
            <a:r>
              <a:rPr lang="en" u="sng">
                <a:solidFill>
                  <a:srgbClr val="2A3990"/>
                </a:solidFill>
              </a:rPr>
              <a:t>communication</a:t>
            </a:r>
            <a:r>
              <a:rPr lang="en">
                <a:solidFill>
                  <a:srgbClr val="2A3990"/>
                </a:solidFill>
              </a:rPr>
              <a:t> elements are targeted for improvements in sensor efficiency, </a:t>
            </a:r>
            <a:endParaRPr>
              <a:solidFill>
                <a:srgbClr val="2A399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proposed solution: </a:t>
            </a:r>
            <a:endParaRPr/>
          </a:p>
          <a:p>
            <a:pPr indent="4572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we don’t care what in the sensor could be made approx… were gonna starve the sensor of power</a:t>
            </a:r>
            <a:endParaRPr/>
          </a:p>
          <a:p>
            <a:pPr indent="4572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And still get mostly accurate results..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424f48c5e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424f48c5e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A3990"/>
                </a:solidFill>
                <a:latin typeface="Calibri"/>
                <a:ea typeface="Calibri"/>
                <a:cs typeface="Calibri"/>
                <a:sym typeface="Calibri"/>
              </a:rPr>
              <a:t> Many sensors can operate outside specified supply voltage</a:t>
            </a:r>
            <a:endParaRPr sz="1800">
              <a:solidFill>
                <a:srgbClr val="2A39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2A3990"/>
                </a:solidFill>
                <a:latin typeface="Calibri"/>
                <a:ea typeface="Calibri"/>
                <a:cs typeface="Calibri"/>
                <a:sym typeface="Calibri"/>
              </a:rPr>
              <a:t>Some sensors may have specifications of undervolted resolutions </a:t>
            </a:r>
            <a:endParaRPr sz="1800">
              <a:solidFill>
                <a:srgbClr val="2A39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A3990"/>
                </a:solidFill>
                <a:latin typeface="Roboto"/>
                <a:ea typeface="Roboto"/>
                <a:cs typeface="Roboto"/>
                <a:sym typeface="Roboto"/>
              </a:rPr>
              <a:t>•</a:t>
            </a:r>
            <a:r>
              <a:rPr lang="en" sz="1800">
                <a:solidFill>
                  <a:srgbClr val="2A3990"/>
                </a:solidFill>
                <a:latin typeface="Calibri"/>
                <a:ea typeface="Calibri"/>
                <a:cs typeface="Calibri"/>
                <a:sym typeface="Calibri"/>
              </a:rPr>
              <a:t>LAX controls the power sent to the sensor via a programmable voltage regulator </a:t>
            </a:r>
            <a:endParaRPr sz="1800">
              <a:solidFill>
                <a:srgbClr val="2A39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A3990"/>
                </a:solidFill>
                <a:latin typeface="Calibri"/>
                <a:ea typeface="Calibri"/>
                <a:cs typeface="Calibri"/>
                <a:sym typeface="Calibri"/>
              </a:rPr>
              <a:t>The power used may be varied throughout the program if in one read you need a higher accuracy than another</a:t>
            </a:r>
            <a:endParaRPr sz="1800">
              <a:solidFill>
                <a:srgbClr val="2A39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A3990"/>
                </a:solidFill>
                <a:latin typeface="Calibri"/>
                <a:ea typeface="Calibri"/>
                <a:cs typeface="Calibri"/>
                <a:sym typeface="Calibri"/>
              </a:rPr>
              <a:t>In top figure: Sensor driven/powered by a voltage regulator controlled by the microprocessor </a:t>
            </a:r>
            <a:endParaRPr sz="1800">
              <a:solidFill>
                <a:srgbClr val="2A39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399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2A3990"/>
                </a:solidFill>
                <a:latin typeface="Calibri"/>
                <a:ea typeface="Calibri"/>
                <a:cs typeface="Calibri"/>
                <a:sym typeface="Calibri"/>
              </a:rPr>
              <a:t>In bottom figure: Sensor driven by a PWM signal from the microprocessor… will work if amount of power the sensor needs is less than the GPIO power output limit</a:t>
            </a:r>
            <a:endParaRPr sz="1800">
              <a:solidFill>
                <a:srgbClr val="2A39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424f48c5e_6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424f48c5e_6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This chart represents a physics based model of how much power sensors use as you decrease their supply voltage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Green region is decreasing supply voltage below manufacturer specs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power dissipation decreases by approximately 4x when halving the supply voltage 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Can achieve significant power savings by voltage scaling 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424f48c5e_6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424f48c5e_6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424f48c5e_6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424f48c5e_6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24f48c5e_6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424f48c5e_6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424f48c5e_6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424f48c5e_6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Lax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Driver Interfaces for Approximate Sensor Device Access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598088" y="32507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Phillip Stanley-Marbell, Martin Rinard</a:t>
            </a:r>
            <a:endParaRPr/>
          </a:p>
        </p:txBody>
      </p:sp>
      <p:sp>
        <p:nvSpPr>
          <p:cNvPr id="88" name="Google Shape;88;p13"/>
          <p:cNvSpPr txBox="1"/>
          <p:nvPr>
            <p:ph idx="1" type="subTitle"/>
          </p:nvPr>
        </p:nvSpPr>
        <p:spPr>
          <a:xfrm>
            <a:off x="598088" y="4377838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Presented by: Jaxon Brown, John Morin, and </a:t>
            </a:r>
            <a:r>
              <a:rPr lang="en" sz="1700"/>
              <a:t>Tim Dwyer</a:t>
            </a:r>
            <a:endParaRPr sz="1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Library</a:t>
            </a:r>
            <a:endParaRPr/>
          </a:p>
        </p:txBody>
      </p:sp>
      <p:sp>
        <p:nvSpPr>
          <p:cNvPr id="164" name="Google Shape;164;p22"/>
          <p:cNvSpPr txBox="1"/>
          <p:nvPr>
            <p:ph idx="1" type="body"/>
          </p:nvPr>
        </p:nvSpPr>
        <p:spPr>
          <a:xfrm>
            <a:off x="311700" y="1139900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Lax library sensor reads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Provide sensor and tolerance specification labels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Lax library will use these to determine the appropriate sensor voltage level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No indication as to the accuracy of the read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65" name="Google Shape;16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200" y="3135925"/>
            <a:ext cx="7343576" cy="71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Setup</a:t>
            </a:r>
            <a:endParaRPr/>
          </a:p>
        </p:txBody>
      </p:sp>
      <p:sp>
        <p:nvSpPr>
          <p:cNvPr id="171" name="Google Shape;171;p2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Used an ARM Cortex-M0+ interfacing with two breakout boards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IR temperature sensor &amp; Gyroscope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Designed a 15 </a:t>
            </a:r>
            <a:r>
              <a:rPr lang="en">
                <a:solidFill>
                  <a:srgbClr val="000000"/>
                </a:solidFill>
              </a:rPr>
              <a:t>mm</a:t>
            </a:r>
            <a:r>
              <a:rPr baseline="30000" lang="en">
                <a:solidFill>
                  <a:srgbClr val="000000"/>
                </a:solidFill>
              </a:rPr>
              <a:t>2</a:t>
            </a:r>
            <a:r>
              <a:rPr lang="en">
                <a:solidFill>
                  <a:srgbClr val="000000"/>
                </a:solidFill>
              </a:rPr>
              <a:t> PCB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9 discrete voltage test values between 1.2 and 2.5 V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I2C speed of 1kb/s,  not the most intense testing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72" name="Google Shape;172;p23"/>
          <p:cNvPicPr preferRelativeResize="0"/>
          <p:nvPr/>
        </p:nvPicPr>
        <p:blipFill rotWithShape="1">
          <a:blip r:embed="rId3">
            <a:alphaModFix/>
          </a:blip>
          <a:srcRect b="49942" l="0" r="0" t="0"/>
          <a:stretch/>
        </p:blipFill>
        <p:spPr>
          <a:xfrm>
            <a:off x="1407275" y="2952125"/>
            <a:ext cx="4305025" cy="193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/>
        </p:nvSpPr>
        <p:spPr>
          <a:xfrm>
            <a:off x="443800" y="1183450"/>
            <a:ext cx="42519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Types of Errors: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○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Sample Loss / Erasures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○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Value Deviations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Savings of up to 48% for IR Temp Sensor and 42% for gyroscope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5% max error for IR and 50% for gyroscope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Savings of 16% with no error increase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2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pic>
        <p:nvPicPr>
          <p:cNvPr id="179" name="Google Shape;17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5575" y="165550"/>
            <a:ext cx="4712025" cy="229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5700" y="2760775"/>
            <a:ext cx="4251900" cy="196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/ Future Improvements</a:t>
            </a:r>
            <a:endParaRPr/>
          </a:p>
        </p:txBody>
      </p:sp>
      <p:sp>
        <p:nvSpPr>
          <p:cNvPr id="186" name="Google Shape;186;p25"/>
          <p:cNvSpPr txBox="1"/>
          <p:nvPr>
            <p:ph idx="1" type="body"/>
          </p:nvPr>
        </p:nvSpPr>
        <p:spPr>
          <a:xfrm>
            <a:off x="311700" y="1017800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Obtaining Slax sensor specifications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Requires extensive effort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Obtaining Slax tolerance specifications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Balance between three error tolerances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Dynamic adaption of operating point based on environment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Errors change based on environment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0550" y="2571750"/>
            <a:ext cx="3898775" cy="2191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Paper Issues</a:t>
            </a:r>
            <a:endParaRPr/>
          </a:p>
        </p:txBody>
      </p:sp>
      <p:sp>
        <p:nvSpPr>
          <p:cNvPr id="193" name="Google Shape;193;p2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Mention example testing with accelerometer &amp; humidity but use gyroscope &amp; IR temperature sensor for measurements</a:t>
            </a:r>
            <a:endParaRPr>
              <a:solidFill>
                <a:srgbClr val="000000"/>
              </a:solidFill>
            </a:endParaRPr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Possibly cherry picked data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No Baseline for Value Deviations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Sometimes common sense, sometimes indetectable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Slax specifications appropriately address the different kinds of error you might encounter, however, the testing results provided did not appropriately show these different error types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I2C underclocked 1kbit/s 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100kbit/s standard spec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/>
          <p:nvPr>
            <p:ph type="title"/>
          </p:nvPr>
        </p:nvSpPr>
        <p:spPr>
          <a:xfrm>
            <a:off x="311700" y="1293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199" name="Google Shape;199;p27"/>
          <p:cNvSpPr txBox="1"/>
          <p:nvPr>
            <p:ph idx="1" type="body"/>
          </p:nvPr>
        </p:nvSpPr>
        <p:spPr>
          <a:xfrm>
            <a:off x="311700" y="809125"/>
            <a:ext cx="8520600" cy="38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en" sz="1700">
                <a:solidFill>
                  <a:srgbClr val="000000"/>
                </a:solidFill>
              </a:rPr>
              <a:t>How are Lax sensor specifications determined? (Choose all that apply)</a:t>
            </a:r>
            <a:endParaRPr sz="1700">
              <a:solidFill>
                <a:srgbClr val="000000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lphaLcPeriod"/>
            </a:pPr>
            <a:r>
              <a:rPr lang="en" sz="1300">
                <a:solidFill>
                  <a:srgbClr val="000000"/>
                </a:solidFill>
              </a:rPr>
              <a:t>Lax uses runtime hardware to tune the sensor specifications</a:t>
            </a:r>
            <a:endParaRPr sz="1300">
              <a:solidFill>
                <a:srgbClr val="000000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lphaLcPeriod"/>
            </a:pPr>
            <a:r>
              <a:rPr b="1" lang="en" sz="1300">
                <a:solidFill>
                  <a:srgbClr val="000000"/>
                </a:solidFill>
              </a:rPr>
              <a:t>Manufacturers provide undervolting characterizations of their sensors</a:t>
            </a:r>
            <a:endParaRPr b="1" sz="1300">
              <a:solidFill>
                <a:srgbClr val="000000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lphaLcPeriod"/>
            </a:pPr>
            <a:r>
              <a:rPr lang="en" sz="1300">
                <a:solidFill>
                  <a:srgbClr val="000000"/>
                </a:solidFill>
              </a:rPr>
              <a:t>Lax provides a dataflow analysis setup to synthesize the specifications</a:t>
            </a:r>
            <a:endParaRPr sz="1300">
              <a:solidFill>
                <a:srgbClr val="000000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lphaLcPeriod"/>
            </a:pPr>
            <a:r>
              <a:rPr b="1" lang="en" sz="1300">
                <a:solidFill>
                  <a:srgbClr val="000000"/>
                </a:solidFill>
              </a:rPr>
              <a:t>Users manually test the sensors to determine the error data</a:t>
            </a:r>
            <a:endParaRPr b="1" sz="1300"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en" sz="1700">
                <a:solidFill>
                  <a:srgbClr val="000000"/>
                </a:solidFill>
              </a:rPr>
              <a:t>How does Lax increase the approximation of the sensors?</a:t>
            </a:r>
            <a:endParaRPr sz="1700">
              <a:solidFill>
                <a:srgbClr val="000000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lphaLcPeriod"/>
            </a:pPr>
            <a:r>
              <a:rPr lang="en" sz="1300">
                <a:solidFill>
                  <a:srgbClr val="000000"/>
                </a:solidFill>
              </a:rPr>
              <a:t>Register relaxation</a:t>
            </a:r>
            <a:endParaRPr sz="1300">
              <a:solidFill>
                <a:srgbClr val="000000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lphaLcPeriod"/>
            </a:pPr>
            <a:r>
              <a:rPr lang="en" sz="1300">
                <a:solidFill>
                  <a:srgbClr val="000000"/>
                </a:solidFill>
              </a:rPr>
              <a:t>Lower bit truncation</a:t>
            </a:r>
            <a:endParaRPr sz="1300">
              <a:solidFill>
                <a:srgbClr val="000000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lphaLcPeriod"/>
            </a:pPr>
            <a:r>
              <a:rPr lang="en" sz="1300">
                <a:solidFill>
                  <a:srgbClr val="000000"/>
                </a:solidFill>
              </a:rPr>
              <a:t>Loop perforation</a:t>
            </a:r>
            <a:endParaRPr sz="1300">
              <a:solidFill>
                <a:srgbClr val="000000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lphaLcPeriod"/>
            </a:pPr>
            <a:r>
              <a:rPr b="1" lang="en" sz="1300">
                <a:solidFill>
                  <a:srgbClr val="000000"/>
                </a:solidFill>
              </a:rPr>
              <a:t>Supply voltage scaling</a:t>
            </a:r>
            <a:endParaRPr b="1" sz="1300"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en" sz="1700">
                <a:solidFill>
                  <a:srgbClr val="000000"/>
                </a:solidFill>
              </a:rPr>
              <a:t>When are the Slax Specifications used?</a:t>
            </a:r>
            <a:endParaRPr sz="1700">
              <a:solidFill>
                <a:srgbClr val="000000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lphaLcPeriod"/>
            </a:pPr>
            <a:r>
              <a:rPr lang="en" sz="1300">
                <a:solidFill>
                  <a:srgbClr val="000000"/>
                </a:solidFill>
              </a:rPr>
              <a:t>In the loop perforation</a:t>
            </a:r>
            <a:endParaRPr sz="1300">
              <a:solidFill>
                <a:srgbClr val="000000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lphaLcPeriod"/>
            </a:pPr>
            <a:r>
              <a:rPr b="1" lang="en" sz="1300">
                <a:solidFill>
                  <a:srgbClr val="000000"/>
                </a:solidFill>
              </a:rPr>
              <a:t>When generating the Lax headers and libraries</a:t>
            </a:r>
            <a:endParaRPr b="1" sz="1300">
              <a:solidFill>
                <a:srgbClr val="000000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lphaLcPeriod"/>
            </a:pPr>
            <a:r>
              <a:rPr lang="en" sz="1300">
                <a:solidFill>
                  <a:srgbClr val="000000"/>
                </a:solidFill>
              </a:rPr>
              <a:t>As an extension to GCC/LLVM/Clang</a:t>
            </a:r>
            <a:endParaRPr sz="1300">
              <a:solidFill>
                <a:srgbClr val="000000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lphaLcPeriod"/>
            </a:pPr>
            <a:r>
              <a:rPr lang="en" sz="1300">
                <a:solidFill>
                  <a:srgbClr val="000000"/>
                </a:solidFill>
              </a:rPr>
              <a:t>On the compiled binary before it is flashed to the microcontroller</a:t>
            </a:r>
            <a:endParaRPr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Answers To What We Are Looking For</a:t>
            </a:r>
            <a:endParaRPr sz="2100"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311700" y="1429150"/>
            <a:ext cx="8520600" cy="26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•Type of approximation? Combination of hardware/software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•Approximation strategy? Voltage scaling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•How is it done? Device driver abstraction and associated hardware support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•What is being approximated? Sensor signal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•How to determine what to approximate? User defined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•How much approximation is acceptable? User defined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•What applications are being targeted? Embedded Sensors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sensors?</a:t>
            </a:r>
            <a:endParaRPr/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185975" y="2571850"/>
            <a:ext cx="8520600" cy="18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Sensors usually improved by manufacturer through circuit and device level advancements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Proposed solution (software driver implementation for voltage scaling)</a:t>
            </a:r>
            <a:r>
              <a:rPr lang="en" sz="2500">
                <a:solidFill>
                  <a:srgbClr val="000000"/>
                </a:solidFill>
              </a:rPr>
              <a:t>       </a:t>
            </a:r>
            <a:r>
              <a:rPr lang="en">
                <a:solidFill>
                  <a:srgbClr val="000000"/>
                </a:solidFill>
              </a:rPr>
              <a:t>allows user end optimizations through….  Approximation!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2250" y="137675"/>
            <a:ext cx="3933725" cy="252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185975" y="1145650"/>
            <a:ext cx="4134000" cy="14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Power consuming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Good candidates for approximation: (stateless, transactional, analog)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Voltage Scaling</a:t>
            </a:r>
            <a:endParaRPr/>
          </a:p>
        </p:txBody>
      </p:sp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311700" y="1017800"/>
            <a:ext cx="3915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Operation of sensor outside specified supply voltage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Allows varying approximation quality within same system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1750" y="665900"/>
            <a:ext cx="4427800" cy="299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savings from voltage scaling</a:t>
            </a:r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38150"/>
            <a:ext cx="6095575" cy="27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/>
        </p:nvSpPr>
        <p:spPr>
          <a:xfrm>
            <a:off x="6407275" y="1719875"/>
            <a:ext cx="2716800" cy="13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~4x decrease in power dissipation when halving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supply voltage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926" y="1725175"/>
            <a:ext cx="5087900" cy="304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Specification of Sensors</a:t>
            </a:r>
            <a:endParaRPr/>
          </a:p>
        </p:txBody>
      </p:sp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In order to determine the voltage to supply, first, a “Slax specification” is needed.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6253425" y="2063850"/>
            <a:ext cx="16845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Voltage supplied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6253425" y="2540863"/>
            <a:ext cx="18840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Three characteristics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6253425" y="3017900"/>
            <a:ext cx="12759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Level of error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6253425" y="3494925"/>
            <a:ext cx="18840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Likelihood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of error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8" name="Google Shape;128;p18"/>
          <p:cNvCxnSpPr>
            <a:stCxn id="124" idx="1"/>
          </p:cNvCxnSpPr>
          <p:nvPr/>
        </p:nvCxnSpPr>
        <p:spPr>
          <a:xfrm rot="10800000">
            <a:off x="4244925" y="2206650"/>
            <a:ext cx="2008500" cy="36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9" name="Google Shape;129;p18"/>
          <p:cNvCxnSpPr>
            <a:stCxn id="125" idx="1"/>
          </p:cNvCxnSpPr>
          <p:nvPr/>
        </p:nvCxnSpPr>
        <p:spPr>
          <a:xfrm rot="10800000">
            <a:off x="2310825" y="2463463"/>
            <a:ext cx="3942600" cy="256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0" name="Google Shape;130;p18"/>
          <p:cNvCxnSpPr>
            <a:stCxn id="125" idx="1"/>
          </p:cNvCxnSpPr>
          <p:nvPr/>
        </p:nvCxnSpPr>
        <p:spPr>
          <a:xfrm flipH="1">
            <a:off x="2511525" y="2720263"/>
            <a:ext cx="3741900" cy="360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1" name="Google Shape;131;p18"/>
          <p:cNvCxnSpPr>
            <a:stCxn id="126" idx="1"/>
          </p:cNvCxnSpPr>
          <p:nvPr/>
        </p:nvCxnSpPr>
        <p:spPr>
          <a:xfrm flipH="1">
            <a:off x="1316025" y="3197300"/>
            <a:ext cx="4937400" cy="325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2" name="Google Shape;132;p18"/>
          <p:cNvCxnSpPr>
            <a:stCxn id="127" idx="1"/>
          </p:cNvCxnSpPr>
          <p:nvPr/>
        </p:nvCxnSpPr>
        <p:spPr>
          <a:xfrm flipH="1">
            <a:off x="3659025" y="3674325"/>
            <a:ext cx="2594400" cy="410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Specification of Tolerances</a:t>
            </a:r>
            <a:endParaRPr/>
          </a:p>
        </p:txBody>
      </p:sp>
      <p:sp>
        <p:nvSpPr>
          <p:cNvPr id="138" name="Google Shape;138;p19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Next, tolerance levels are needed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9" name="Google Shape;13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450" y="1791974"/>
            <a:ext cx="5258526" cy="293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/>
          <p:nvPr/>
        </p:nvSpPr>
        <p:spPr>
          <a:xfrm>
            <a:off x="5781700" y="2021100"/>
            <a:ext cx="14097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Tolerance label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1" name="Google Shape;141;p19"/>
          <p:cNvCxnSpPr>
            <a:stCxn id="140" idx="1"/>
          </p:cNvCxnSpPr>
          <p:nvPr/>
        </p:nvCxnSpPr>
        <p:spPr>
          <a:xfrm flipH="1">
            <a:off x="3973900" y="2200500"/>
            <a:ext cx="1807800" cy="78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2" name="Google Shape;142;p19"/>
          <p:cNvSpPr txBox="1"/>
          <p:nvPr/>
        </p:nvSpPr>
        <p:spPr>
          <a:xfrm>
            <a:off x="5781700" y="2719163"/>
            <a:ext cx="16425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Each type of error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3" name="Google Shape;143;p19"/>
          <p:cNvCxnSpPr>
            <a:stCxn id="142" idx="1"/>
          </p:cNvCxnSpPr>
          <p:nvPr/>
        </p:nvCxnSpPr>
        <p:spPr>
          <a:xfrm flipH="1">
            <a:off x="2294200" y="2898563"/>
            <a:ext cx="3487500" cy="318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4" name="Google Shape;144;p19"/>
          <p:cNvSpPr txBox="1"/>
          <p:nvPr/>
        </p:nvSpPr>
        <p:spPr>
          <a:xfrm>
            <a:off x="5781700" y="3417225"/>
            <a:ext cx="19875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Required likelihoods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5" name="Google Shape;145;p19"/>
          <p:cNvCxnSpPr>
            <a:stCxn id="144" idx="1"/>
          </p:cNvCxnSpPr>
          <p:nvPr/>
        </p:nvCxnSpPr>
        <p:spPr>
          <a:xfrm flipH="1">
            <a:off x="2984200" y="3596625"/>
            <a:ext cx="2797500" cy="429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Slax Grammar</a:t>
            </a:r>
            <a:endParaRPr/>
          </a:p>
        </p:txBody>
      </p:sp>
      <p:pic>
        <p:nvPicPr>
          <p:cNvPr id="151" name="Google Shape;15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8000" y="1260100"/>
            <a:ext cx="4270375" cy="323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Compilation Pipeline</a:t>
            </a:r>
            <a:endParaRPr/>
          </a:p>
        </p:txBody>
      </p:sp>
      <p:sp>
        <p:nvSpPr>
          <p:cNvPr id="157" name="Google Shape;157;p21"/>
          <p:cNvSpPr txBox="1"/>
          <p:nvPr>
            <p:ph idx="1" type="body"/>
          </p:nvPr>
        </p:nvSpPr>
        <p:spPr>
          <a:xfrm>
            <a:off x="311700" y="1085050"/>
            <a:ext cx="8520600" cy="178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Lax specifications are fed into the Lax Specification Compiler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Lax specification compiler outputs Header and Library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Code makes call to Lax library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Compile and deploy code with any typical tools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58" name="Google Shape;15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38884"/>
            <a:ext cx="9144001" cy="2154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